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4" r:id="rId4"/>
    <p:sldId id="285" r:id="rId5"/>
    <p:sldId id="284" r:id="rId6"/>
    <p:sldId id="283" r:id="rId7"/>
    <p:sldId id="286" r:id="rId8"/>
    <p:sldId id="288" r:id="rId9"/>
    <p:sldId id="287" r:id="rId10"/>
    <p:sldId id="267" r:id="rId11"/>
    <p:sldId id="28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pos="7392" userDrawn="1">
          <p15:clr>
            <a:srgbClr val="A4A3A4"/>
          </p15:clr>
        </p15:guide>
        <p15:guide id="6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160" y="108"/>
      </p:cViewPr>
      <p:guideLst>
        <p:guide orient="horz" pos="3936"/>
        <p:guide pos="3840"/>
        <p:guide orient="horz" pos="816"/>
        <p:guide orient="horz" pos="2352"/>
        <p:guide pos="7392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 Kiel" userId="5a9513014cb9fb3d" providerId="LiveId" clId="{B6D2743E-F7B4-489C-BB2A-C4E6399B32E2}"/>
    <pc:docChg chg="undo custSel modSld">
      <pc:chgData name="Franz Kiel" userId="5a9513014cb9fb3d" providerId="LiveId" clId="{B6D2743E-F7B4-489C-BB2A-C4E6399B32E2}" dt="2021-04-15T07:58:58.608" v="430" actId="1076"/>
      <pc:docMkLst>
        <pc:docMk/>
      </pc:docMkLst>
      <pc:sldChg chg="modSp mod">
        <pc:chgData name="Franz Kiel" userId="5a9513014cb9fb3d" providerId="LiveId" clId="{B6D2743E-F7B4-489C-BB2A-C4E6399B32E2}" dt="2021-04-15T07:42:13.844" v="45" actId="6549"/>
        <pc:sldMkLst>
          <pc:docMk/>
          <pc:sldMk cId="855992428" sldId="264"/>
        </pc:sldMkLst>
        <pc:spChg chg="mod">
          <ac:chgData name="Franz Kiel" userId="5a9513014cb9fb3d" providerId="LiveId" clId="{B6D2743E-F7B4-489C-BB2A-C4E6399B32E2}" dt="2021-04-15T07:42:13.844" v="45" actId="6549"/>
          <ac:spMkLst>
            <pc:docMk/>
            <pc:sldMk cId="855992428" sldId="264"/>
            <ac:spMk id="67" creationId="{BA1CB6C6-C630-4E41-88B9-0CD5CD6CBA05}"/>
          </ac:spMkLst>
        </pc:spChg>
      </pc:sldChg>
      <pc:sldChg chg="modSp mod">
        <pc:chgData name="Franz Kiel" userId="5a9513014cb9fb3d" providerId="LiveId" clId="{B6D2743E-F7B4-489C-BB2A-C4E6399B32E2}" dt="2021-04-15T07:57:14.850" v="421" actId="790"/>
        <pc:sldMkLst>
          <pc:docMk/>
          <pc:sldMk cId="2858865894" sldId="267"/>
        </pc:sldMkLst>
        <pc:spChg chg="mod">
          <ac:chgData name="Franz Kiel" userId="5a9513014cb9fb3d" providerId="LiveId" clId="{B6D2743E-F7B4-489C-BB2A-C4E6399B32E2}" dt="2021-04-15T07:56:12.950" v="418" actId="20577"/>
          <ac:spMkLst>
            <pc:docMk/>
            <pc:sldMk cId="2858865894" sldId="267"/>
            <ac:spMk id="42" creationId="{28DF27A7-D7C9-4704-9BE1-662FF1CE3092}"/>
          </ac:spMkLst>
        </pc:spChg>
        <pc:spChg chg="mod">
          <ac:chgData name="Franz Kiel" userId="5a9513014cb9fb3d" providerId="LiveId" clId="{B6D2743E-F7B4-489C-BB2A-C4E6399B32E2}" dt="2021-04-15T07:56:23.609" v="419" actId="20577"/>
          <ac:spMkLst>
            <pc:docMk/>
            <pc:sldMk cId="2858865894" sldId="267"/>
            <ac:spMk id="46" creationId="{963F38FE-AD23-4E0B-8CCE-5136C6402DF1}"/>
          </ac:spMkLst>
        </pc:spChg>
        <pc:spChg chg="mod">
          <ac:chgData name="Franz Kiel" userId="5a9513014cb9fb3d" providerId="LiveId" clId="{B6D2743E-F7B4-489C-BB2A-C4E6399B32E2}" dt="2021-04-15T07:56:50.143" v="420" actId="20577"/>
          <ac:spMkLst>
            <pc:docMk/>
            <pc:sldMk cId="2858865894" sldId="267"/>
            <ac:spMk id="48" creationId="{17A1AC21-3982-402E-8D0D-F8472C033A1B}"/>
          </ac:spMkLst>
        </pc:spChg>
        <pc:spChg chg="mod">
          <ac:chgData name="Franz Kiel" userId="5a9513014cb9fb3d" providerId="LiveId" clId="{B6D2743E-F7B4-489C-BB2A-C4E6399B32E2}" dt="2021-04-15T07:57:14.850" v="421" actId="790"/>
          <ac:spMkLst>
            <pc:docMk/>
            <pc:sldMk cId="2858865894" sldId="267"/>
            <ac:spMk id="56" creationId="{9AC6ACD9-BF82-49E4-BFB7-666A6B91E364}"/>
          </ac:spMkLst>
        </pc:spChg>
      </pc:sldChg>
      <pc:sldChg chg="modSp mod">
        <pc:chgData name="Franz Kiel" userId="5a9513014cb9fb3d" providerId="LiveId" clId="{B6D2743E-F7B4-489C-BB2A-C4E6399B32E2}" dt="2021-04-15T07:49:54.734" v="256" actId="20577"/>
        <pc:sldMkLst>
          <pc:docMk/>
          <pc:sldMk cId="1712754103" sldId="283"/>
        </pc:sldMkLst>
        <pc:spChg chg="mod">
          <ac:chgData name="Franz Kiel" userId="5a9513014cb9fb3d" providerId="LiveId" clId="{B6D2743E-F7B4-489C-BB2A-C4E6399B32E2}" dt="2021-04-15T07:43:57.287" v="70" actId="20577"/>
          <ac:spMkLst>
            <pc:docMk/>
            <pc:sldMk cId="1712754103" sldId="283"/>
            <ac:spMk id="20" creationId="{FCF6EB14-7DF3-4285-8229-7989E10F4A54}"/>
          </ac:spMkLst>
        </pc:spChg>
        <pc:spChg chg="mod">
          <ac:chgData name="Franz Kiel" userId="5a9513014cb9fb3d" providerId="LiveId" clId="{B6D2743E-F7B4-489C-BB2A-C4E6399B32E2}" dt="2021-04-15T07:45:30.792" v="139" actId="20577"/>
          <ac:spMkLst>
            <pc:docMk/>
            <pc:sldMk cId="1712754103" sldId="283"/>
            <ac:spMk id="21" creationId="{268234EB-9B14-4194-8ADC-8BE173983B2F}"/>
          </ac:spMkLst>
        </pc:spChg>
        <pc:spChg chg="mod">
          <ac:chgData name="Franz Kiel" userId="5a9513014cb9fb3d" providerId="LiveId" clId="{B6D2743E-F7B4-489C-BB2A-C4E6399B32E2}" dt="2021-04-15T07:46:45.425" v="230" actId="20577"/>
          <ac:spMkLst>
            <pc:docMk/>
            <pc:sldMk cId="1712754103" sldId="283"/>
            <ac:spMk id="22" creationId="{A0FEB969-1725-4FA3-9D8E-32D05E1A4AD6}"/>
          </ac:spMkLst>
        </pc:spChg>
        <pc:spChg chg="mod">
          <ac:chgData name="Franz Kiel" userId="5a9513014cb9fb3d" providerId="LiveId" clId="{B6D2743E-F7B4-489C-BB2A-C4E6399B32E2}" dt="2021-04-15T07:49:54.734" v="256" actId="20577"/>
          <ac:spMkLst>
            <pc:docMk/>
            <pc:sldMk cId="1712754103" sldId="283"/>
            <ac:spMk id="23" creationId="{79049E5A-564E-4FE1-9A33-F5A0CDE03C04}"/>
          </ac:spMkLst>
        </pc:spChg>
      </pc:sldChg>
      <pc:sldChg chg="addSp delSp modSp mod">
        <pc:chgData name="Franz Kiel" userId="5a9513014cb9fb3d" providerId="LiveId" clId="{B6D2743E-F7B4-489C-BB2A-C4E6399B32E2}" dt="2021-04-15T07:54:12.722" v="391" actId="20577"/>
        <pc:sldMkLst>
          <pc:docMk/>
          <pc:sldMk cId="169548191" sldId="286"/>
        </pc:sldMkLst>
        <pc:spChg chg="mod">
          <ac:chgData name="Franz Kiel" userId="5a9513014cb9fb3d" providerId="LiveId" clId="{B6D2743E-F7B4-489C-BB2A-C4E6399B32E2}" dt="2021-04-15T07:54:08.262" v="389" actId="790"/>
          <ac:spMkLst>
            <pc:docMk/>
            <pc:sldMk cId="169548191" sldId="286"/>
            <ac:spMk id="14" creationId="{2C87D96F-6C30-462E-AF8B-893B53C5A920}"/>
          </ac:spMkLst>
        </pc:spChg>
        <pc:spChg chg="mod">
          <ac:chgData name="Franz Kiel" userId="5a9513014cb9fb3d" providerId="LiveId" clId="{B6D2743E-F7B4-489C-BB2A-C4E6399B32E2}" dt="2021-04-15T07:52:51.893" v="335" actId="20577"/>
          <ac:spMkLst>
            <pc:docMk/>
            <pc:sldMk cId="169548191" sldId="286"/>
            <ac:spMk id="21" creationId="{268234EB-9B14-4194-8ADC-8BE173983B2F}"/>
          </ac:spMkLst>
        </pc:spChg>
        <pc:spChg chg="mod">
          <ac:chgData name="Franz Kiel" userId="5a9513014cb9fb3d" providerId="LiveId" clId="{B6D2743E-F7B4-489C-BB2A-C4E6399B32E2}" dt="2021-04-15T07:54:12.722" v="391" actId="20577"/>
          <ac:spMkLst>
            <pc:docMk/>
            <pc:sldMk cId="169548191" sldId="286"/>
            <ac:spMk id="23" creationId="{79049E5A-564E-4FE1-9A33-F5A0CDE03C04}"/>
          </ac:spMkLst>
        </pc:spChg>
        <pc:picChg chg="del">
          <ac:chgData name="Franz Kiel" userId="5a9513014cb9fb3d" providerId="LiveId" clId="{B6D2743E-F7B4-489C-BB2A-C4E6399B32E2}" dt="2021-04-15T07:51:33.760" v="260" actId="478"/>
          <ac:picMkLst>
            <pc:docMk/>
            <pc:sldMk cId="169548191" sldId="286"/>
            <ac:picMk id="39" creationId="{01AF3892-2851-49D3-B85C-E7E76050E6DB}"/>
          </ac:picMkLst>
        </pc:picChg>
        <pc:picChg chg="mod">
          <ac:chgData name="Franz Kiel" userId="5a9513014cb9fb3d" providerId="LiveId" clId="{B6D2743E-F7B4-489C-BB2A-C4E6399B32E2}" dt="2021-04-15T07:51:39.163" v="261" actId="1076"/>
          <ac:picMkLst>
            <pc:docMk/>
            <pc:sldMk cId="169548191" sldId="286"/>
            <ac:picMk id="41" creationId="{87057A09-7B15-4DE5-9477-64A2BC9A9625}"/>
          </ac:picMkLst>
        </pc:picChg>
        <pc:picChg chg="add mod">
          <ac:chgData name="Franz Kiel" userId="5a9513014cb9fb3d" providerId="LiveId" clId="{B6D2743E-F7B4-489C-BB2A-C4E6399B32E2}" dt="2021-04-15T07:51:56.898" v="264" actId="1076"/>
          <ac:picMkLst>
            <pc:docMk/>
            <pc:sldMk cId="169548191" sldId="286"/>
            <ac:picMk id="1026" creationId="{5AE7D0EB-C42B-4E3F-AA0D-088CFF523605}"/>
          </ac:picMkLst>
        </pc:picChg>
      </pc:sldChg>
      <pc:sldChg chg="addSp delSp modSp mod">
        <pc:chgData name="Franz Kiel" userId="5a9513014cb9fb3d" providerId="LiveId" clId="{B6D2743E-F7B4-489C-BB2A-C4E6399B32E2}" dt="2021-04-15T07:58:32.556" v="428" actId="1076"/>
        <pc:sldMkLst>
          <pc:docMk/>
          <pc:sldMk cId="3595933234" sldId="287"/>
        </pc:sldMkLst>
        <pc:spChg chg="add mod">
          <ac:chgData name="Franz Kiel" userId="5a9513014cb9fb3d" providerId="LiveId" clId="{B6D2743E-F7B4-489C-BB2A-C4E6399B32E2}" dt="2021-04-15T07:58:32.556" v="428" actId="1076"/>
          <ac:spMkLst>
            <pc:docMk/>
            <pc:sldMk cId="3595933234" sldId="287"/>
            <ac:spMk id="2" creationId="{3D9EC178-CA2D-4605-A108-077F15F29B81}"/>
          </ac:spMkLst>
        </pc:spChg>
        <pc:spChg chg="mod">
          <ac:chgData name="Franz Kiel" userId="5a9513014cb9fb3d" providerId="LiveId" clId="{B6D2743E-F7B4-489C-BB2A-C4E6399B32E2}" dt="2021-04-15T07:55:15.649" v="411" actId="20577"/>
          <ac:spMkLst>
            <pc:docMk/>
            <pc:sldMk cId="3595933234" sldId="287"/>
            <ac:spMk id="28" creationId="{D3E66821-25B1-42CF-9419-F4382E6ABA20}"/>
          </ac:spMkLst>
        </pc:spChg>
        <pc:picChg chg="del">
          <ac:chgData name="Franz Kiel" userId="5a9513014cb9fb3d" providerId="LiveId" clId="{B6D2743E-F7B4-489C-BB2A-C4E6399B32E2}" dt="2021-04-15T06:28:49.037" v="4" actId="478"/>
          <ac:picMkLst>
            <pc:docMk/>
            <pc:sldMk cId="3595933234" sldId="287"/>
            <ac:picMk id="3" creationId="{A2FF015B-DCB4-41D9-B8BB-6909B479A787}"/>
          </ac:picMkLst>
        </pc:picChg>
        <pc:picChg chg="add mod">
          <ac:chgData name="Franz Kiel" userId="5a9513014cb9fb3d" providerId="LiveId" clId="{B6D2743E-F7B4-489C-BB2A-C4E6399B32E2}" dt="2021-04-15T06:28:56.160" v="5" actId="1076"/>
          <ac:picMkLst>
            <pc:docMk/>
            <pc:sldMk cId="3595933234" sldId="287"/>
            <ac:picMk id="4" creationId="{9B90E5DB-6E54-48BE-AA15-48E06F80CD37}"/>
          </ac:picMkLst>
        </pc:picChg>
      </pc:sldChg>
      <pc:sldChg chg="addSp delSp modSp mod">
        <pc:chgData name="Franz Kiel" userId="5a9513014cb9fb3d" providerId="LiveId" clId="{B6D2743E-F7B4-489C-BB2A-C4E6399B32E2}" dt="2021-04-15T07:58:58.608" v="430" actId="1076"/>
        <pc:sldMkLst>
          <pc:docMk/>
          <pc:sldMk cId="3009640911" sldId="288"/>
        </pc:sldMkLst>
        <pc:spChg chg="add mod">
          <ac:chgData name="Franz Kiel" userId="5a9513014cb9fb3d" providerId="LiveId" clId="{B6D2743E-F7B4-489C-BB2A-C4E6399B32E2}" dt="2021-04-15T07:58:58.608" v="430" actId="1076"/>
          <ac:spMkLst>
            <pc:docMk/>
            <pc:sldMk cId="3009640911" sldId="288"/>
            <ac:spMk id="15" creationId="{BA5B4481-4E0C-4340-A7F7-1FE0A21F5A78}"/>
          </ac:spMkLst>
        </pc:spChg>
        <pc:picChg chg="add del mod">
          <ac:chgData name="Franz Kiel" userId="5a9513014cb9fb3d" providerId="LiveId" clId="{B6D2743E-F7B4-489C-BB2A-C4E6399B32E2}" dt="2021-04-15T06:32:49.193" v="10" actId="478"/>
          <ac:picMkLst>
            <pc:docMk/>
            <pc:sldMk cId="3009640911" sldId="288"/>
            <ac:picMk id="3" creationId="{C5B840EF-EA0D-43DA-816F-6DBE7C317FFF}"/>
          </ac:picMkLst>
        </pc:picChg>
        <pc:picChg chg="del">
          <ac:chgData name="Franz Kiel" userId="5a9513014cb9fb3d" providerId="LiveId" clId="{B6D2743E-F7B4-489C-BB2A-C4E6399B32E2}" dt="2021-04-15T06:33:06.453" v="12" actId="478"/>
          <ac:picMkLst>
            <pc:docMk/>
            <pc:sldMk cId="3009640911" sldId="288"/>
            <ac:picMk id="4" creationId="{3E1ECCA2-A7F3-44D3-9E7A-FEBD5F40762C}"/>
          </ac:picMkLst>
        </pc:picChg>
        <pc:picChg chg="add mod">
          <ac:chgData name="Franz Kiel" userId="5a9513014cb9fb3d" providerId="LiveId" clId="{B6D2743E-F7B4-489C-BB2A-C4E6399B32E2}" dt="2021-04-15T06:33:17.409" v="13" actId="1076"/>
          <ac:picMkLst>
            <pc:docMk/>
            <pc:sldMk cId="3009640911" sldId="288"/>
            <ac:picMk id="6" creationId="{DA73C101-02FA-4E9B-8E82-50B6DC304E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2CA82-60C9-4D95-A3B9-45AEA94CBBB1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94A55-90E7-453A-96D4-EA9306F7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1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1F3B-60D6-4394-8BA0-E71868DF5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A66E2-032A-4089-BCCF-147D055B8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2D81-2B39-4BD0-88CA-E97EE634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A38F-C130-4425-931B-2ECE6D292E3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2521-6699-4124-BFDD-0BEA90CA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30C40-453A-43D2-A894-C9369F92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4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EC503-27B3-4CE9-9F20-36440C89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A38F-C130-4425-931B-2ECE6D292E3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C7643-CC17-4E85-9969-8943C0A8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9C293-9C43-442F-8704-3EE2E6D5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0D7FD03-2602-4E10-9470-FF2320CA3A48}"/>
              </a:ext>
            </a:extLst>
          </p:cNvPr>
          <p:cNvSpPr/>
          <p:nvPr userDrawn="1"/>
        </p:nvSpPr>
        <p:spPr>
          <a:xfrm>
            <a:off x="9975850" y="4908550"/>
            <a:ext cx="5537200" cy="5537200"/>
          </a:xfrm>
          <a:prstGeom prst="arc">
            <a:avLst>
              <a:gd name="adj1" fmla="val 11823999"/>
              <a:gd name="adj2" fmla="val 155127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Diamond 4">
            <a:extLst>
              <a:ext uri="{FF2B5EF4-FFF2-40B4-BE49-F238E27FC236}">
                <a16:creationId xmlns:a16="http://schemas.microsoft.com/office/drawing/2014/main" id="{7512FB94-472C-4535-80D5-CB3383956641}"/>
              </a:ext>
            </a:extLst>
          </p:cNvPr>
          <p:cNvSpPr/>
          <p:nvPr userDrawn="1"/>
        </p:nvSpPr>
        <p:spPr>
          <a:xfrm>
            <a:off x="0" y="0"/>
            <a:ext cx="3193143" cy="4069443"/>
          </a:xfrm>
          <a:custGeom>
            <a:avLst/>
            <a:gdLst>
              <a:gd name="connsiteX0" fmla="*/ 0 w 6386286"/>
              <a:gd name="connsiteY0" fmla="*/ 3193143 h 6386286"/>
              <a:gd name="connsiteX1" fmla="*/ 3193143 w 6386286"/>
              <a:gd name="connsiteY1" fmla="*/ 0 h 6386286"/>
              <a:gd name="connsiteX2" fmla="*/ 6386286 w 6386286"/>
              <a:gd name="connsiteY2" fmla="*/ 3193143 h 6386286"/>
              <a:gd name="connsiteX3" fmla="*/ 3193143 w 6386286"/>
              <a:gd name="connsiteY3" fmla="*/ 6386286 h 6386286"/>
              <a:gd name="connsiteX4" fmla="*/ 0 w 6386286"/>
              <a:gd name="connsiteY4" fmla="*/ 3193143 h 6386286"/>
              <a:gd name="connsiteX0" fmla="*/ 0 w 6386286"/>
              <a:gd name="connsiteY0" fmla="*/ 3193143 h 6386286"/>
              <a:gd name="connsiteX1" fmla="*/ 3193143 w 6386286"/>
              <a:gd name="connsiteY1" fmla="*/ 0 h 6386286"/>
              <a:gd name="connsiteX2" fmla="*/ 5509623 w 6386286"/>
              <a:gd name="connsiteY2" fmla="*/ 2316843 h 6386286"/>
              <a:gd name="connsiteX3" fmla="*/ 6386286 w 6386286"/>
              <a:gd name="connsiteY3" fmla="*/ 3193143 h 6386286"/>
              <a:gd name="connsiteX4" fmla="*/ 3193143 w 6386286"/>
              <a:gd name="connsiteY4" fmla="*/ 6386286 h 6386286"/>
              <a:gd name="connsiteX5" fmla="*/ 0 w 6386286"/>
              <a:gd name="connsiteY5" fmla="*/ 3193143 h 6386286"/>
              <a:gd name="connsiteX0" fmla="*/ 3193143 w 6386286"/>
              <a:gd name="connsiteY0" fmla="*/ 0 h 6386286"/>
              <a:gd name="connsiteX1" fmla="*/ 5509623 w 6386286"/>
              <a:gd name="connsiteY1" fmla="*/ 2316843 h 6386286"/>
              <a:gd name="connsiteX2" fmla="*/ 6386286 w 6386286"/>
              <a:gd name="connsiteY2" fmla="*/ 3193143 h 6386286"/>
              <a:gd name="connsiteX3" fmla="*/ 3193143 w 6386286"/>
              <a:gd name="connsiteY3" fmla="*/ 6386286 h 6386286"/>
              <a:gd name="connsiteX4" fmla="*/ 0 w 6386286"/>
              <a:gd name="connsiteY4" fmla="*/ 3193143 h 6386286"/>
              <a:gd name="connsiteX5" fmla="*/ 3284583 w 6386286"/>
              <a:gd name="connsiteY5" fmla="*/ 91440 h 6386286"/>
              <a:gd name="connsiteX0" fmla="*/ 3193143 w 6386286"/>
              <a:gd name="connsiteY0" fmla="*/ 0 h 6386286"/>
              <a:gd name="connsiteX1" fmla="*/ 5509623 w 6386286"/>
              <a:gd name="connsiteY1" fmla="*/ 2316843 h 6386286"/>
              <a:gd name="connsiteX2" fmla="*/ 6386286 w 6386286"/>
              <a:gd name="connsiteY2" fmla="*/ 3193143 h 6386286"/>
              <a:gd name="connsiteX3" fmla="*/ 3193143 w 6386286"/>
              <a:gd name="connsiteY3" fmla="*/ 6386286 h 6386286"/>
              <a:gd name="connsiteX4" fmla="*/ 0 w 6386286"/>
              <a:gd name="connsiteY4" fmla="*/ 3193143 h 6386286"/>
              <a:gd name="connsiteX0" fmla="*/ 5509623 w 6386286"/>
              <a:gd name="connsiteY0" fmla="*/ 0 h 4069443"/>
              <a:gd name="connsiteX1" fmla="*/ 6386286 w 6386286"/>
              <a:gd name="connsiteY1" fmla="*/ 876300 h 4069443"/>
              <a:gd name="connsiteX2" fmla="*/ 3193143 w 6386286"/>
              <a:gd name="connsiteY2" fmla="*/ 4069443 h 4069443"/>
              <a:gd name="connsiteX3" fmla="*/ 0 w 6386286"/>
              <a:gd name="connsiteY3" fmla="*/ 876300 h 4069443"/>
              <a:gd name="connsiteX0" fmla="*/ 2316480 w 3193143"/>
              <a:gd name="connsiteY0" fmla="*/ 0 h 4069443"/>
              <a:gd name="connsiteX1" fmla="*/ 3193143 w 3193143"/>
              <a:gd name="connsiteY1" fmla="*/ 876300 h 4069443"/>
              <a:gd name="connsiteX2" fmla="*/ 0 w 3193143"/>
              <a:gd name="connsiteY2" fmla="*/ 4069443 h 406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43" h="4069443">
                <a:moveTo>
                  <a:pt x="2316480" y="0"/>
                </a:moveTo>
                <a:lnTo>
                  <a:pt x="3193143" y="876300"/>
                </a:lnTo>
                <a:lnTo>
                  <a:pt x="0" y="406944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7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630F2-074E-4B57-BAE0-90C09B0E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A38F-C130-4425-931B-2ECE6D292E3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09A5-9222-41BC-B6F7-F0188503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1B1E6-7D33-4594-931C-A609E67C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A3723-0EEC-4930-A68C-ACDCB8C39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A5392-F528-49A3-B1AE-90486595B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5E46-05DA-4588-99AD-7D294C5E7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A38F-C130-4425-931B-2ECE6D292E3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A84DB-0335-4BAB-A164-E043755B3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C4637-FB41-49FD-ABF6-E6DDAACBB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9A17-702F-4A12-A943-B57E31AD1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rewerydb/openbrewerydb" TargetMode="External"/><Relationship Id="rId7" Type="http://schemas.openxmlformats.org/officeDocument/2006/relationships/hyperlink" Target="https://leafletjs.com/reference.html" TargetMode="External"/><Relationship Id="rId2" Type="http://schemas.openxmlformats.org/officeDocument/2006/relationships/hyperlink" Target="https://www.openbreweryd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center.heroku.com/categories/reference" TargetMode="External"/><Relationship Id="rId5" Type="http://schemas.openxmlformats.org/officeDocument/2006/relationships/hyperlink" Target="https://flask.palletsprojects.com/en/1.1.x/" TargetMode="External"/><Relationship Id="rId4" Type="http://schemas.openxmlformats.org/officeDocument/2006/relationships/hyperlink" Target="https://www.census.gov/geographies/reference-maps/2010/geo/2010-census-regions-and-divisions-of-the-united-state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-brewery.herokuapp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-brewery.herokuapp.co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4D40F3-07E1-467D-AE70-9B05DD2D2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CF7CCD-5739-4C3F-A40B-0D1F7C87B0EB}"/>
              </a:ext>
            </a:extLst>
          </p:cNvPr>
          <p:cNvSpPr/>
          <p:nvPr/>
        </p:nvSpPr>
        <p:spPr>
          <a:xfrm>
            <a:off x="3327400" y="660400"/>
            <a:ext cx="5537200" cy="5537200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67361E30-4E73-4272-A663-22F7FD3F9CF3}"/>
              </a:ext>
            </a:extLst>
          </p:cNvPr>
          <p:cNvSpPr/>
          <p:nvPr/>
        </p:nvSpPr>
        <p:spPr>
          <a:xfrm>
            <a:off x="2902857" y="235857"/>
            <a:ext cx="6386286" cy="638628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EC479-AC89-4D80-B7B5-62BFC4038191}"/>
              </a:ext>
            </a:extLst>
          </p:cNvPr>
          <p:cNvCxnSpPr/>
          <p:nvPr/>
        </p:nvCxnSpPr>
        <p:spPr>
          <a:xfrm>
            <a:off x="9622971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C18D52-3B6B-4C71-A46A-7698AD93BBAD}"/>
              </a:ext>
            </a:extLst>
          </p:cNvPr>
          <p:cNvCxnSpPr/>
          <p:nvPr/>
        </p:nvCxnSpPr>
        <p:spPr>
          <a:xfrm>
            <a:off x="0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19FDC6-6986-4CD2-A8AF-49048793EBD6}"/>
              </a:ext>
            </a:extLst>
          </p:cNvPr>
          <p:cNvSpPr txBox="1"/>
          <p:nvPr/>
        </p:nvSpPr>
        <p:spPr>
          <a:xfrm>
            <a:off x="3744688" y="1351513"/>
            <a:ext cx="4702626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Where does one get a beer?</a:t>
            </a:r>
          </a:p>
        </p:txBody>
      </p:sp>
    </p:spTree>
    <p:extLst>
      <p:ext uri="{BB962C8B-B14F-4D97-AF65-F5344CB8AC3E}">
        <p14:creationId xmlns:p14="http://schemas.microsoft.com/office/powerpoint/2010/main" val="193951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0F3DC0-2EC9-4572-AD02-7D4CEDA038EF}"/>
              </a:ext>
            </a:extLst>
          </p:cNvPr>
          <p:cNvSpPr/>
          <p:nvPr/>
        </p:nvSpPr>
        <p:spPr>
          <a:xfrm>
            <a:off x="4982951" y="3450723"/>
            <a:ext cx="2175717" cy="19721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5CECF4-DE73-4C31-84AF-AA4788198D26}"/>
              </a:ext>
            </a:extLst>
          </p:cNvPr>
          <p:cNvSpPr/>
          <p:nvPr/>
        </p:nvSpPr>
        <p:spPr>
          <a:xfrm>
            <a:off x="4982951" y="1435099"/>
            <a:ext cx="2175717" cy="1972178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F604B-E660-4F17-8BEF-422ABC03B766}"/>
              </a:ext>
            </a:extLst>
          </p:cNvPr>
          <p:cNvSpPr/>
          <p:nvPr/>
        </p:nvSpPr>
        <p:spPr>
          <a:xfrm>
            <a:off x="2758524" y="3450723"/>
            <a:ext cx="2175717" cy="1972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3F2537-45A8-4C88-8797-3AB3DD53246E}"/>
              </a:ext>
            </a:extLst>
          </p:cNvPr>
          <p:cNvSpPr/>
          <p:nvPr/>
        </p:nvSpPr>
        <p:spPr>
          <a:xfrm>
            <a:off x="2758524" y="1435099"/>
            <a:ext cx="2175717" cy="1972178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ABF51E-73A2-495C-B432-E4415BE9E21A}"/>
              </a:ext>
            </a:extLst>
          </p:cNvPr>
          <p:cNvSpPr/>
          <p:nvPr/>
        </p:nvSpPr>
        <p:spPr>
          <a:xfrm>
            <a:off x="534097" y="3450723"/>
            <a:ext cx="2175717" cy="1972178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DC9168-DD88-4E4B-9E9B-F2D1DF814B22}"/>
              </a:ext>
            </a:extLst>
          </p:cNvPr>
          <p:cNvSpPr txBox="1"/>
          <p:nvPr/>
        </p:nvSpPr>
        <p:spPr>
          <a:xfrm>
            <a:off x="690232" y="2127157"/>
            <a:ext cx="1858614" cy="52540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55%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D815CA-C3B0-4D9D-8ADD-102D59BF324A}"/>
              </a:ext>
            </a:extLst>
          </p:cNvPr>
          <p:cNvSpPr txBox="1"/>
          <p:nvPr/>
        </p:nvSpPr>
        <p:spPr>
          <a:xfrm>
            <a:off x="690235" y="2592018"/>
            <a:ext cx="185861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DF27A7-D7C9-4704-9BE1-662FF1CE3092}"/>
              </a:ext>
            </a:extLst>
          </p:cNvPr>
          <p:cNvSpPr txBox="1"/>
          <p:nvPr/>
        </p:nvSpPr>
        <p:spPr>
          <a:xfrm>
            <a:off x="690235" y="4634556"/>
            <a:ext cx="1858611" cy="52540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Clustermap</a:t>
            </a:r>
            <a:r>
              <a:rPr lang="en-US" sz="1400" dirty="0">
                <a:solidFill>
                  <a:schemeClr val="bg1"/>
                </a:solidFill>
              </a:rPr>
              <a:t> looks as good as we expected.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2D7948-5895-4613-8D17-66F03EBFDA4C}"/>
              </a:ext>
            </a:extLst>
          </p:cNvPr>
          <p:cNvSpPr txBox="1"/>
          <p:nvPr/>
        </p:nvSpPr>
        <p:spPr>
          <a:xfrm>
            <a:off x="2914662" y="2592018"/>
            <a:ext cx="185861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Heroku database component was a challenge.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3F38FE-AD23-4E0B-8CCE-5136C6402DF1}"/>
              </a:ext>
            </a:extLst>
          </p:cNvPr>
          <p:cNvSpPr txBox="1"/>
          <p:nvPr/>
        </p:nvSpPr>
        <p:spPr>
          <a:xfrm>
            <a:off x="2914662" y="4248691"/>
            <a:ext cx="1858611" cy="9562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Bringing together different parts of the work happening simultaneously.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1AC21-3982-402E-8D0D-F8472C033A1B}"/>
              </a:ext>
            </a:extLst>
          </p:cNvPr>
          <p:cNvSpPr txBox="1"/>
          <p:nvPr/>
        </p:nvSpPr>
        <p:spPr>
          <a:xfrm>
            <a:off x="5139089" y="2592018"/>
            <a:ext cx="185861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Sharper front end, with more complete structure.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280C74-745D-41F7-B8C1-22658BBC88F9}"/>
              </a:ext>
            </a:extLst>
          </p:cNvPr>
          <p:cNvSpPr txBox="1"/>
          <p:nvPr/>
        </p:nvSpPr>
        <p:spPr>
          <a:xfrm>
            <a:off x="5139086" y="4403670"/>
            <a:ext cx="1858611" cy="9562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Double dropdown filter, with capacity to pick one given state within a region..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C53905-3767-40D6-8F91-996852731B5E}"/>
              </a:ext>
            </a:extLst>
          </p:cNvPr>
          <p:cNvGrpSpPr/>
          <p:nvPr/>
        </p:nvGrpSpPr>
        <p:grpSpPr>
          <a:xfrm>
            <a:off x="7481563" y="1514601"/>
            <a:ext cx="4176341" cy="2843913"/>
            <a:chOff x="7413434" y="1114385"/>
            <a:chExt cx="4176341" cy="284391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C6ACD9-BF82-49E4-BFB7-666A6B91E364}"/>
                </a:ext>
              </a:extLst>
            </p:cNvPr>
            <p:cNvSpPr txBox="1"/>
            <p:nvPr/>
          </p:nvSpPr>
          <p:spPr>
            <a:xfrm>
              <a:off x="7413435" y="2480970"/>
              <a:ext cx="4176340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We achieved our objective of building a filter-enabled dashboard and including a quality geographic </a:t>
              </a:r>
              <a:r>
                <a:rPr lang="en-AU" sz="1600" dirty="0"/>
                <a:t>visualisation</a:t>
              </a:r>
              <a:r>
                <a:rPr lang="en-US" sz="1600" dirty="0"/>
                <a:t>.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The greatest hurdle in this project was the aggressive timeline.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2BC5AF8-E674-4AC1-AD0B-AFCE5FD6AA50}"/>
                </a:ext>
              </a:extLst>
            </p:cNvPr>
            <p:cNvSpPr txBox="1"/>
            <p:nvPr/>
          </p:nvSpPr>
          <p:spPr>
            <a:xfrm>
              <a:off x="7413434" y="1483722"/>
              <a:ext cx="417634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dirty="0">
                  <a:latin typeface="+mj-lt"/>
                </a:rPr>
                <a:t>Conclusion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333D5B9-8E9D-4BD8-9C5A-31AB464CFFE0}"/>
                </a:ext>
              </a:extLst>
            </p:cNvPr>
            <p:cNvGrpSpPr/>
            <p:nvPr/>
          </p:nvGrpSpPr>
          <p:grpSpPr>
            <a:xfrm flipH="1">
              <a:off x="8934148" y="1114385"/>
              <a:ext cx="1134913" cy="229001"/>
              <a:chOff x="4629150" y="-2190750"/>
              <a:chExt cx="3508236" cy="707886"/>
            </a:xfrm>
          </p:grpSpPr>
          <p:sp>
            <p:nvSpPr>
              <p:cNvPr id="60" name="Diamond 59">
                <a:extLst>
                  <a:ext uri="{FF2B5EF4-FFF2-40B4-BE49-F238E27FC236}">
                    <a16:creationId xmlns:a16="http://schemas.microsoft.com/office/drawing/2014/main" id="{55815A6B-02A0-4FF2-A75C-5C8540A18E18}"/>
                  </a:ext>
                </a:extLst>
              </p:cNvPr>
              <p:cNvSpPr/>
              <p:nvPr/>
            </p:nvSpPr>
            <p:spPr>
              <a:xfrm>
                <a:off x="4629150" y="-2190750"/>
                <a:ext cx="707886" cy="707886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1D618685-E150-49D3-BACF-552EB4498D20}"/>
                  </a:ext>
                </a:extLst>
              </p:cNvPr>
              <p:cNvSpPr/>
              <p:nvPr/>
            </p:nvSpPr>
            <p:spPr>
              <a:xfrm>
                <a:off x="5562600" y="-2190750"/>
                <a:ext cx="707886" cy="707886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F19BC98B-159E-4CFA-B4EC-BB4002A3D3A8}"/>
                  </a:ext>
                </a:extLst>
              </p:cNvPr>
              <p:cNvSpPr/>
              <p:nvPr/>
            </p:nvSpPr>
            <p:spPr>
              <a:xfrm>
                <a:off x="6496050" y="-2190750"/>
                <a:ext cx="707886" cy="707886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Diamond 62">
                <a:extLst>
                  <a:ext uri="{FF2B5EF4-FFF2-40B4-BE49-F238E27FC236}">
                    <a16:creationId xmlns:a16="http://schemas.microsoft.com/office/drawing/2014/main" id="{BD3131F1-6857-495B-8137-ACDAE5FC12F2}"/>
                  </a:ext>
                </a:extLst>
              </p:cNvPr>
              <p:cNvSpPr/>
              <p:nvPr/>
            </p:nvSpPr>
            <p:spPr>
              <a:xfrm>
                <a:off x="7429500" y="-2190750"/>
                <a:ext cx="707886" cy="707886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77EB9FD5-0C0E-452C-AF18-EDDFAD4D4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79" y="1666750"/>
            <a:ext cx="672239" cy="532298"/>
          </a:xfrm>
          <a:prstGeom prst="rect">
            <a:avLst/>
          </a:prstGeom>
          <a:noFill/>
          <a:ln w="9525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7CF34-AE57-438D-9BD9-3DFE2D9B90DF}"/>
              </a:ext>
            </a:extLst>
          </p:cNvPr>
          <p:cNvSpPr/>
          <p:nvPr/>
        </p:nvSpPr>
        <p:spPr>
          <a:xfrm>
            <a:off x="534097" y="1435099"/>
            <a:ext cx="2175717" cy="1972178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9368A9-FACC-4F94-935A-0BAA50617ECE}"/>
              </a:ext>
            </a:extLst>
          </p:cNvPr>
          <p:cNvSpPr txBox="1"/>
          <p:nvPr/>
        </p:nvSpPr>
        <p:spPr>
          <a:xfrm>
            <a:off x="690232" y="2391652"/>
            <a:ext cx="1945551" cy="7408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46800" tIns="46800" rIns="468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Objective was achieved, with clear, filterable  </a:t>
            </a:r>
            <a:r>
              <a:rPr lang="en-US" sz="1400" dirty="0" err="1">
                <a:solidFill>
                  <a:schemeClr val="bg1"/>
                </a:solidFill>
              </a:rPr>
              <a:t>visualisations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8F301C8-ADD1-4328-A2F1-6F00EDE650F6}"/>
              </a:ext>
            </a:extLst>
          </p:cNvPr>
          <p:cNvSpPr/>
          <p:nvPr/>
        </p:nvSpPr>
        <p:spPr>
          <a:xfrm>
            <a:off x="568379" y="569398"/>
            <a:ext cx="2175717" cy="573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6724128-4D57-4C34-936F-DA0C8D27D934}"/>
              </a:ext>
            </a:extLst>
          </p:cNvPr>
          <p:cNvSpPr/>
          <p:nvPr/>
        </p:nvSpPr>
        <p:spPr>
          <a:xfrm>
            <a:off x="2774456" y="569398"/>
            <a:ext cx="2175717" cy="573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Difficult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DC5A71D-969A-4CC8-847E-EEC8DFF3EE27}"/>
              </a:ext>
            </a:extLst>
          </p:cNvPr>
          <p:cNvSpPr/>
          <p:nvPr/>
        </p:nvSpPr>
        <p:spPr>
          <a:xfrm>
            <a:off x="4980534" y="553348"/>
            <a:ext cx="2175717" cy="573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2858865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SOURCES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3E66821-25B1-42CF-9419-F4382E6ABA20}"/>
              </a:ext>
            </a:extLst>
          </p:cNvPr>
          <p:cNvSpPr txBox="1"/>
          <p:nvPr/>
        </p:nvSpPr>
        <p:spPr>
          <a:xfrm>
            <a:off x="2344889" y="1735966"/>
            <a:ext cx="6971251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https://www.openbrewerydb.org/</a:t>
            </a:r>
            <a:r>
              <a:rPr lang="en-US" sz="1600" dirty="0"/>
              <a:t>  - Dataset is hosted on </a:t>
            </a:r>
            <a:r>
              <a:rPr lang="en-US" sz="1600" dirty="0">
                <a:hlinkClick r:id="rId3"/>
              </a:rPr>
              <a:t>https://github.com/openbrewerydb/openbrewerydb</a:t>
            </a:r>
            <a:r>
              <a:rPr lang="en-US" sz="1600" dirty="0"/>
              <a:t>) Retrieved 01-APR-21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https://www.census.gov/geographies/reference-maps/2010/geo/2010-census-regions-and-divisions-of-the-united-states.html</a:t>
            </a:r>
            <a:r>
              <a:rPr lang="en-US" sz="1600" dirty="0"/>
              <a:t>  - Regional divisions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064C6-CEA0-4C11-A86C-8CB8F46DB99B}"/>
              </a:ext>
            </a:extLst>
          </p:cNvPr>
          <p:cNvSpPr txBox="1"/>
          <p:nvPr/>
        </p:nvSpPr>
        <p:spPr>
          <a:xfrm>
            <a:off x="1017560" y="1229288"/>
            <a:ext cx="102298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E7EE-07C1-4D8B-91A8-A54483968263}"/>
              </a:ext>
            </a:extLst>
          </p:cNvPr>
          <p:cNvSpPr txBox="1"/>
          <p:nvPr/>
        </p:nvSpPr>
        <p:spPr>
          <a:xfrm>
            <a:off x="1017560" y="3198167"/>
            <a:ext cx="102298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Other Materials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B689A-7B53-40E9-BC1C-5834796B61B5}"/>
              </a:ext>
            </a:extLst>
          </p:cNvPr>
          <p:cNvSpPr txBox="1"/>
          <p:nvPr/>
        </p:nvSpPr>
        <p:spPr>
          <a:xfrm>
            <a:off x="2157418" y="4298948"/>
            <a:ext cx="6971251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https://flask.palletsprojects.com/en/1.1.x/</a:t>
            </a: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6"/>
              </a:rPr>
              <a:t>https://devcenter.heroku.com/categories/reference</a:t>
            </a: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hlinkClick r:id="rId7"/>
              </a:rPr>
              <a:t>https://leafletjs.com/reference.html</a:t>
            </a: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21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7DCBC-1DDD-4606-BFC4-E2B975E32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4" b="25000"/>
          <a:stretch/>
        </p:blipFill>
        <p:spPr>
          <a:xfrm>
            <a:off x="0" y="1375228"/>
            <a:ext cx="12192000" cy="41075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CF7CCD-5739-4C3F-A40B-0D1F7C87B0EB}"/>
              </a:ext>
            </a:extLst>
          </p:cNvPr>
          <p:cNvSpPr/>
          <p:nvPr/>
        </p:nvSpPr>
        <p:spPr>
          <a:xfrm>
            <a:off x="1799771" y="-867229"/>
            <a:ext cx="8592458" cy="859245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67361E30-4E73-4272-A663-22F7FD3F9CF3}"/>
              </a:ext>
            </a:extLst>
          </p:cNvPr>
          <p:cNvSpPr/>
          <p:nvPr/>
        </p:nvSpPr>
        <p:spPr>
          <a:xfrm>
            <a:off x="947058" y="-1719942"/>
            <a:ext cx="10297884" cy="10297884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EC479-AC89-4D80-B7B5-62BFC4038191}"/>
              </a:ext>
            </a:extLst>
          </p:cNvPr>
          <p:cNvCxnSpPr>
            <a:cxnSpLocks/>
          </p:cNvCxnSpPr>
          <p:nvPr/>
        </p:nvCxnSpPr>
        <p:spPr>
          <a:xfrm>
            <a:off x="9622971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C18D52-3B6B-4C71-A46A-7698AD93BBAD}"/>
              </a:ext>
            </a:extLst>
          </p:cNvPr>
          <p:cNvCxnSpPr/>
          <p:nvPr/>
        </p:nvCxnSpPr>
        <p:spPr>
          <a:xfrm>
            <a:off x="0" y="3429000"/>
            <a:ext cx="2569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19FDC6-6986-4CD2-A8AF-49048793EBD6}"/>
              </a:ext>
            </a:extLst>
          </p:cNvPr>
          <p:cNvSpPr txBox="1"/>
          <p:nvPr/>
        </p:nvSpPr>
        <p:spPr>
          <a:xfrm>
            <a:off x="3744688" y="1905511"/>
            <a:ext cx="4702626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187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1017559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OPEN BREWERY DB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3" y="247388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6EB14-7DF3-4285-8229-7989E10F4A54}"/>
              </a:ext>
            </a:extLst>
          </p:cNvPr>
          <p:cNvSpPr txBox="1"/>
          <p:nvPr/>
        </p:nvSpPr>
        <p:spPr>
          <a:xfrm>
            <a:off x="3294294" y="1484626"/>
            <a:ext cx="616577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Is an open source, collaborative database that holds information on breweries in the US, England and Scotland.</a:t>
            </a:r>
          </a:p>
          <a:p>
            <a:pPr algn="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C0EAD4-375A-477C-BCF1-0D63D06DFD38}"/>
              </a:ext>
            </a:extLst>
          </p:cNvPr>
          <p:cNvSpPr txBox="1"/>
          <p:nvPr/>
        </p:nvSpPr>
        <p:spPr>
          <a:xfrm>
            <a:off x="3294294" y="2442892"/>
            <a:ext cx="616577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Database offers information such as  brewery name, type and location, including geographical coordinates.</a:t>
            </a:r>
          </a:p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BD751D-577C-461D-80BE-D794A4BD35D4}"/>
              </a:ext>
            </a:extLst>
          </p:cNvPr>
          <p:cNvSpPr txBox="1"/>
          <p:nvPr/>
        </p:nvSpPr>
        <p:spPr>
          <a:xfrm>
            <a:off x="3325687" y="3574239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This data will make for interestin</a:t>
            </a:r>
            <a:r>
              <a:rPr lang="en-US" dirty="0"/>
              <a:t>g </a:t>
            </a:r>
            <a:r>
              <a:rPr lang="en-US" dirty="0" err="1"/>
              <a:t>visualisations</a:t>
            </a:r>
            <a:r>
              <a:rPr lang="en-US" dirty="0"/>
              <a:t> and help us answer a searing question:</a:t>
            </a:r>
            <a:endParaRPr 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9E775-8D37-4A5C-827F-3095C5F5CF7E}"/>
              </a:ext>
            </a:extLst>
          </p:cNvPr>
          <p:cNvSpPr txBox="1"/>
          <p:nvPr/>
        </p:nvSpPr>
        <p:spPr>
          <a:xfrm>
            <a:off x="3325687" y="4901837"/>
            <a:ext cx="610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Where does one get a beer around here?!</a:t>
            </a:r>
          </a:p>
        </p:txBody>
      </p:sp>
    </p:spTree>
    <p:extLst>
      <p:ext uri="{BB962C8B-B14F-4D97-AF65-F5344CB8AC3E}">
        <p14:creationId xmlns:p14="http://schemas.microsoft.com/office/powerpoint/2010/main" val="311237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Exploration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1019C0C3-EA67-4DE0-BCA2-0340FF6C764B}"/>
              </a:ext>
            </a:extLst>
          </p:cNvPr>
          <p:cNvSpPr/>
          <p:nvPr/>
        </p:nvSpPr>
        <p:spPr>
          <a:xfrm rot="5400000">
            <a:off x="3022791" y="1239002"/>
            <a:ext cx="2212928" cy="19076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0" tIns="0"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3CD9FCDE-669B-40CC-A9A5-1DA9AA37C584}"/>
              </a:ext>
            </a:extLst>
          </p:cNvPr>
          <p:cNvSpPr/>
          <p:nvPr/>
        </p:nvSpPr>
        <p:spPr>
          <a:xfrm rot="5400000">
            <a:off x="3999203" y="3006686"/>
            <a:ext cx="2212928" cy="190769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FB22726-2DDD-418B-A5E4-B0FE90E25B5B}"/>
              </a:ext>
            </a:extLst>
          </p:cNvPr>
          <p:cNvSpPr/>
          <p:nvPr/>
        </p:nvSpPr>
        <p:spPr>
          <a:xfrm rot="5400000">
            <a:off x="4976812" y="4797688"/>
            <a:ext cx="2212928" cy="1907697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9898B-4807-44C4-A092-CFB879E1B0F3}"/>
              </a:ext>
            </a:extLst>
          </p:cNvPr>
          <p:cNvSpPr txBox="1"/>
          <p:nvPr/>
        </p:nvSpPr>
        <p:spPr>
          <a:xfrm>
            <a:off x="5397784" y="1708064"/>
            <a:ext cx="303981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After downloading the database the exploration began, using Pandas and a </a:t>
            </a:r>
            <a:r>
              <a:rPr lang="en-US" sz="1400" dirty="0" err="1"/>
              <a:t>Jupyter</a:t>
            </a:r>
            <a:r>
              <a:rPr lang="en-US" sz="1400" dirty="0"/>
              <a:t> Notebook. Starting entries: 7862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F52B93-2639-4655-B009-F90A14138807}"/>
              </a:ext>
            </a:extLst>
          </p:cNvPr>
          <p:cNvGrpSpPr/>
          <p:nvPr/>
        </p:nvGrpSpPr>
        <p:grpSpPr>
          <a:xfrm>
            <a:off x="6432549" y="2604792"/>
            <a:ext cx="326538" cy="32835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7" name="Freeform 497">
              <a:extLst>
                <a:ext uri="{FF2B5EF4-FFF2-40B4-BE49-F238E27FC236}">
                  <a16:creationId xmlns:a16="http://schemas.microsoft.com/office/drawing/2014/main" id="{483FE552-5298-4300-9935-3950079C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98">
              <a:extLst>
                <a:ext uri="{FF2B5EF4-FFF2-40B4-BE49-F238E27FC236}">
                  <a16:creationId xmlns:a16="http://schemas.microsoft.com/office/drawing/2014/main" id="{261287B7-B37E-48FD-820B-6D7B4727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9">
              <a:extLst>
                <a:ext uri="{FF2B5EF4-FFF2-40B4-BE49-F238E27FC236}">
                  <a16:creationId xmlns:a16="http://schemas.microsoft.com/office/drawing/2014/main" id="{BE9D08A0-7902-440A-BEBA-533E7403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0">
              <a:extLst>
                <a:ext uri="{FF2B5EF4-FFF2-40B4-BE49-F238E27FC236}">
                  <a16:creationId xmlns:a16="http://schemas.microsoft.com/office/drawing/2014/main" id="{6E5B3409-1D58-4533-9B22-F13AF5B7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1">
              <a:extLst>
                <a:ext uri="{FF2B5EF4-FFF2-40B4-BE49-F238E27FC236}">
                  <a16:creationId xmlns:a16="http://schemas.microsoft.com/office/drawing/2014/main" id="{BA476CDF-6000-4A82-B7FD-29D2D0BE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2">
              <a:extLst>
                <a:ext uri="{FF2B5EF4-FFF2-40B4-BE49-F238E27FC236}">
                  <a16:creationId xmlns:a16="http://schemas.microsoft.com/office/drawing/2014/main" id="{0147C5BD-61CA-4628-8367-314048E3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3">
              <a:extLst>
                <a:ext uri="{FF2B5EF4-FFF2-40B4-BE49-F238E27FC236}">
                  <a16:creationId xmlns:a16="http://schemas.microsoft.com/office/drawing/2014/main" id="{0FF8383D-0D7A-4AAD-A408-18E59F1F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4">
              <a:extLst>
                <a:ext uri="{FF2B5EF4-FFF2-40B4-BE49-F238E27FC236}">
                  <a16:creationId xmlns:a16="http://schemas.microsoft.com/office/drawing/2014/main" id="{6612DBB1-3A54-440E-A58E-87E6E92F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0062C-013B-4EF3-ACF5-D0CE17455920}"/>
              </a:ext>
            </a:extLst>
          </p:cNvPr>
          <p:cNvGrpSpPr/>
          <p:nvPr/>
        </p:nvGrpSpPr>
        <p:grpSpPr>
          <a:xfrm>
            <a:off x="7428195" y="4465961"/>
            <a:ext cx="344746" cy="310460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63" name="Freeform 1593">
              <a:extLst>
                <a:ext uri="{FF2B5EF4-FFF2-40B4-BE49-F238E27FC236}">
                  <a16:creationId xmlns:a16="http://schemas.microsoft.com/office/drawing/2014/main" id="{76FF1EED-307F-4692-9B4F-41300050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4">
              <a:extLst>
                <a:ext uri="{FF2B5EF4-FFF2-40B4-BE49-F238E27FC236}">
                  <a16:creationId xmlns:a16="http://schemas.microsoft.com/office/drawing/2014/main" id="{697F9CD6-B23E-45B5-8969-57F9790E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B8F460C3-8860-4B90-B8AE-726D593C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650" y="1488234"/>
            <a:ext cx="536600" cy="536600"/>
          </a:xfrm>
          <a:prstGeom prst="rect">
            <a:avLst/>
          </a:prstGeom>
        </p:spPr>
      </p:pic>
      <p:pic>
        <p:nvPicPr>
          <p:cNvPr id="15" name="Graphic 14" descr="Panda">
            <a:extLst>
              <a:ext uri="{FF2B5EF4-FFF2-40B4-BE49-F238E27FC236}">
                <a16:creationId xmlns:a16="http://schemas.microsoft.com/office/drawing/2014/main" id="{DA1EB450-6C56-413F-A7F7-E744D8039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1440" y="3195743"/>
            <a:ext cx="633567" cy="63356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433BDDA-BFBF-451C-B9B1-BE03D06160A6}"/>
              </a:ext>
            </a:extLst>
          </p:cNvPr>
          <p:cNvSpPr txBox="1"/>
          <p:nvPr/>
        </p:nvSpPr>
        <p:spPr>
          <a:xfrm>
            <a:off x="4271440" y="3832728"/>
            <a:ext cx="14942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Exploration shows data that will not be used: England &amp; Scotland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1CB6C6-C630-4E41-88B9-0CD5CD6CBA05}"/>
              </a:ext>
            </a:extLst>
          </p:cNvPr>
          <p:cNvSpPr txBox="1"/>
          <p:nvPr/>
        </p:nvSpPr>
        <p:spPr>
          <a:xfrm>
            <a:off x="3329911" y="2043341"/>
            <a:ext cx="149426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An SQLite Database stored on GitHub is powering the app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0BB730-3B42-4FD6-99DB-19FE41098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633" y="2507329"/>
            <a:ext cx="1808067" cy="2290218"/>
          </a:xfrm>
          <a:prstGeom prst="rect">
            <a:avLst/>
          </a:prstGeom>
        </p:spPr>
      </p:pic>
      <p:pic>
        <p:nvPicPr>
          <p:cNvPr id="21" name="Graphic 20" descr="World">
            <a:extLst>
              <a:ext uri="{FF2B5EF4-FFF2-40B4-BE49-F238E27FC236}">
                <a16:creationId xmlns:a16="http://schemas.microsoft.com/office/drawing/2014/main" id="{5647ED9C-0EBF-479A-B537-323356EE1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4784" y="4989630"/>
            <a:ext cx="619476" cy="61947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2DD05E1-5387-4CC4-8728-D941E37DFDBF}"/>
              </a:ext>
            </a:extLst>
          </p:cNvPr>
          <p:cNvSpPr txBox="1"/>
          <p:nvPr/>
        </p:nvSpPr>
        <p:spPr>
          <a:xfrm>
            <a:off x="5201874" y="5652496"/>
            <a:ext cx="171581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Geodata was critical, as we planned a map visualization. </a:t>
            </a:r>
          </a:p>
        </p:txBody>
      </p:sp>
    </p:spTree>
    <p:extLst>
      <p:ext uri="{BB962C8B-B14F-4D97-AF65-F5344CB8AC3E}">
        <p14:creationId xmlns:p14="http://schemas.microsoft.com/office/powerpoint/2010/main" val="85599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Cleaning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1019C0C3-EA67-4DE0-BCA2-0340FF6C764B}"/>
              </a:ext>
            </a:extLst>
          </p:cNvPr>
          <p:cNvSpPr/>
          <p:nvPr/>
        </p:nvSpPr>
        <p:spPr>
          <a:xfrm rot="5400000">
            <a:off x="3022791" y="1239002"/>
            <a:ext cx="2212928" cy="19076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0" tIns="0"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3CD9FCDE-669B-40CC-A9A5-1DA9AA37C584}"/>
              </a:ext>
            </a:extLst>
          </p:cNvPr>
          <p:cNvSpPr/>
          <p:nvPr/>
        </p:nvSpPr>
        <p:spPr>
          <a:xfrm rot="5400000">
            <a:off x="3999203" y="3006686"/>
            <a:ext cx="2212928" cy="190769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FB22726-2DDD-418B-A5E4-B0FE90E25B5B}"/>
              </a:ext>
            </a:extLst>
          </p:cNvPr>
          <p:cNvSpPr/>
          <p:nvPr/>
        </p:nvSpPr>
        <p:spPr>
          <a:xfrm rot="5400000">
            <a:off x="4976812" y="4797688"/>
            <a:ext cx="2212928" cy="1907697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9898B-4807-44C4-A092-CFB879E1B0F3}"/>
              </a:ext>
            </a:extLst>
          </p:cNvPr>
          <p:cNvSpPr txBox="1"/>
          <p:nvPr/>
        </p:nvSpPr>
        <p:spPr>
          <a:xfrm>
            <a:off x="5397784" y="1708064"/>
            <a:ext cx="30398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Will avoid issues caused by empty fields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F52B93-2639-4655-B009-F90A14138807}"/>
              </a:ext>
            </a:extLst>
          </p:cNvPr>
          <p:cNvGrpSpPr/>
          <p:nvPr/>
        </p:nvGrpSpPr>
        <p:grpSpPr>
          <a:xfrm>
            <a:off x="6432549" y="2604792"/>
            <a:ext cx="326538" cy="32835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7" name="Freeform 497">
              <a:extLst>
                <a:ext uri="{FF2B5EF4-FFF2-40B4-BE49-F238E27FC236}">
                  <a16:creationId xmlns:a16="http://schemas.microsoft.com/office/drawing/2014/main" id="{483FE552-5298-4300-9935-3950079C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98">
              <a:extLst>
                <a:ext uri="{FF2B5EF4-FFF2-40B4-BE49-F238E27FC236}">
                  <a16:creationId xmlns:a16="http://schemas.microsoft.com/office/drawing/2014/main" id="{261287B7-B37E-48FD-820B-6D7B4727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9">
              <a:extLst>
                <a:ext uri="{FF2B5EF4-FFF2-40B4-BE49-F238E27FC236}">
                  <a16:creationId xmlns:a16="http://schemas.microsoft.com/office/drawing/2014/main" id="{BE9D08A0-7902-440A-BEBA-533E7403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0">
              <a:extLst>
                <a:ext uri="{FF2B5EF4-FFF2-40B4-BE49-F238E27FC236}">
                  <a16:creationId xmlns:a16="http://schemas.microsoft.com/office/drawing/2014/main" id="{6E5B3409-1D58-4533-9B22-F13AF5B7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1">
              <a:extLst>
                <a:ext uri="{FF2B5EF4-FFF2-40B4-BE49-F238E27FC236}">
                  <a16:creationId xmlns:a16="http://schemas.microsoft.com/office/drawing/2014/main" id="{BA476CDF-6000-4A82-B7FD-29D2D0BE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2">
              <a:extLst>
                <a:ext uri="{FF2B5EF4-FFF2-40B4-BE49-F238E27FC236}">
                  <a16:creationId xmlns:a16="http://schemas.microsoft.com/office/drawing/2014/main" id="{0147C5BD-61CA-4628-8367-314048E3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3">
              <a:extLst>
                <a:ext uri="{FF2B5EF4-FFF2-40B4-BE49-F238E27FC236}">
                  <a16:creationId xmlns:a16="http://schemas.microsoft.com/office/drawing/2014/main" id="{0FF8383D-0D7A-4AAD-A408-18E59F1F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4">
              <a:extLst>
                <a:ext uri="{FF2B5EF4-FFF2-40B4-BE49-F238E27FC236}">
                  <a16:creationId xmlns:a16="http://schemas.microsoft.com/office/drawing/2014/main" id="{6612DBB1-3A54-440E-A58E-87E6E92F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0062C-013B-4EF3-ACF5-D0CE17455920}"/>
              </a:ext>
            </a:extLst>
          </p:cNvPr>
          <p:cNvGrpSpPr/>
          <p:nvPr/>
        </p:nvGrpSpPr>
        <p:grpSpPr>
          <a:xfrm>
            <a:off x="7428195" y="4465961"/>
            <a:ext cx="344746" cy="310460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63" name="Freeform 1593">
              <a:extLst>
                <a:ext uri="{FF2B5EF4-FFF2-40B4-BE49-F238E27FC236}">
                  <a16:creationId xmlns:a16="http://schemas.microsoft.com/office/drawing/2014/main" id="{76FF1EED-307F-4692-9B4F-41300050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4">
              <a:extLst>
                <a:ext uri="{FF2B5EF4-FFF2-40B4-BE49-F238E27FC236}">
                  <a16:creationId xmlns:a16="http://schemas.microsoft.com/office/drawing/2014/main" id="{697F9CD6-B23E-45B5-8969-57F9790E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433BDDA-BFBF-451C-B9B1-BE03D06160A6}"/>
              </a:ext>
            </a:extLst>
          </p:cNvPr>
          <p:cNvSpPr txBox="1"/>
          <p:nvPr/>
        </p:nvSpPr>
        <p:spPr>
          <a:xfrm>
            <a:off x="4363745" y="3699203"/>
            <a:ext cx="14942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Removing entries for England and Scotland (Out Of Scope) - Pandas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1CB6C6-C630-4E41-88B9-0CD5CD6CBA05}"/>
              </a:ext>
            </a:extLst>
          </p:cNvPr>
          <p:cNvSpPr txBox="1"/>
          <p:nvPr/>
        </p:nvSpPr>
        <p:spPr>
          <a:xfrm>
            <a:off x="3372031" y="2024834"/>
            <a:ext cx="14942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Filling </a:t>
            </a:r>
            <a:r>
              <a:rPr lang="en-US" sz="1400" b="1" dirty="0" err="1">
                <a:solidFill>
                  <a:schemeClr val="bg1"/>
                </a:solidFill>
              </a:rPr>
              <a:t>NaN</a:t>
            </a:r>
            <a:r>
              <a:rPr lang="en-US" sz="1400" b="1" dirty="0">
                <a:solidFill>
                  <a:schemeClr val="bg1"/>
                </a:solidFill>
              </a:rPr>
              <a:t> - Pandas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DD05E1-5387-4CC4-8728-D941E37DFDBF}"/>
              </a:ext>
            </a:extLst>
          </p:cNvPr>
          <p:cNvSpPr txBox="1"/>
          <p:nvPr/>
        </p:nvSpPr>
        <p:spPr>
          <a:xfrm>
            <a:off x="5194783" y="5569514"/>
            <a:ext cx="17158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Several entries have no coordinates and have to be removed - Pandas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67E68F-ACCE-419A-842F-BADFA9CBA073}"/>
              </a:ext>
            </a:extLst>
          </p:cNvPr>
          <p:cNvSpPr txBox="1"/>
          <p:nvPr/>
        </p:nvSpPr>
        <p:spPr>
          <a:xfrm>
            <a:off x="7170657" y="5751536"/>
            <a:ext cx="320331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Final size: 4936 entries</a:t>
            </a:r>
          </a:p>
        </p:txBody>
      </p:sp>
      <p:pic>
        <p:nvPicPr>
          <p:cNvPr id="5" name="Graphic 4" descr="Mop and bucket">
            <a:extLst>
              <a:ext uri="{FF2B5EF4-FFF2-40B4-BE49-F238E27FC236}">
                <a16:creationId xmlns:a16="http://schemas.microsoft.com/office/drawing/2014/main" id="{24B8245D-9916-44DB-8A1B-BABE4318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1496" y="1464678"/>
            <a:ext cx="486772" cy="486772"/>
          </a:xfrm>
          <a:prstGeom prst="rect">
            <a:avLst/>
          </a:prstGeom>
        </p:spPr>
      </p:pic>
      <p:pic>
        <p:nvPicPr>
          <p:cNvPr id="34" name="Graphic 33" descr="Mop and bucket">
            <a:extLst>
              <a:ext uri="{FF2B5EF4-FFF2-40B4-BE49-F238E27FC236}">
                <a16:creationId xmlns:a16="http://schemas.microsoft.com/office/drawing/2014/main" id="{CA6BDE41-FD69-49FE-B3E3-C4B7CF678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7962" y="3158797"/>
            <a:ext cx="486772" cy="4867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592BE6-C97E-4566-814D-808D1D98C91C}"/>
              </a:ext>
            </a:extLst>
          </p:cNvPr>
          <p:cNvSpPr txBox="1"/>
          <p:nvPr/>
        </p:nvSpPr>
        <p:spPr>
          <a:xfrm>
            <a:off x="6465203" y="3500639"/>
            <a:ext cx="30398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Total entries: 7790</a:t>
            </a:r>
          </a:p>
        </p:txBody>
      </p:sp>
      <p:pic>
        <p:nvPicPr>
          <p:cNvPr id="37" name="Graphic 36" descr="World">
            <a:extLst>
              <a:ext uri="{FF2B5EF4-FFF2-40B4-BE49-F238E27FC236}">
                <a16:creationId xmlns:a16="http://schemas.microsoft.com/office/drawing/2014/main" id="{7292AB21-7978-4059-81D5-969A3F570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3104" y="4969110"/>
            <a:ext cx="619476" cy="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4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Grouping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1019C0C3-EA67-4DE0-BCA2-0340FF6C764B}"/>
              </a:ext>
            </a:extLst>
          </p:cNvPr>
          <p:cNvSpPr/>
          <p:nvPr/>
        </p:nvSpPr>
        <p:spPr>
          <a:xfrm rot="5400000">
            <a:off x="3022791" y="1239002"/>
            <a:ext cx="2212928" cy="19076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0" tIns="0"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3CD9FCDE-669B-40CC-A9A5-1DA9AA37C584}"/>
              </a:ext>
            </a:extLst>
          </p:cNvPr>
          <p:cNvSpPr/>
          <p:nvPr/>
        </p:nvSpPr>
        <p:spPr>
          <a:xfrm rot="5400000">
            <a:off x="3999203" y="3006686"/>
            <a:ext cx="2212928" cy="190769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FB22726-2DDD-418B-A5E4-B0FE90E25B5B}"/>
              </a:ext>
            </a:extLst>
          </p:cNvPr>
          <p:cNvSpPr/>
          <p:nvPr/>
        </p:nvSpPr>
        <p:spPr>
          <a:xfrm rot="5400000">
            <a:off x="4976812" y="4797688"/>
            <a:ext cx="2212928" cy="1907697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9898B-4807-44C4-A092-CFB879E1B0F3}"/>
              </a:ext>
            </a:extLst>
          </p:cNvPr>
          <p:cNvSpPr txBox="1"/>
          <p:nvPr/>
        </p:nvSpPr>
        <p:spPr>
          <a:xfrm>
            <a:off x="5397784" y="1708064"/>
            <a:ext cx="303981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Found a small database with each state in the US and their corresponding region according to the US Census </a:t>
            </a:r>
            <a:r>
              <a:rPr lang="en-US" sz="1400" dirty="0" err="1"/>
              <a:t>Detp</a:t>
            </a:r>
            <a:r>
              <a:rPr lang="en-US" sz="1400" dirty="0"/>
              <a:t>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F52B93-2639-4655-B009-F90A14138807}"/>
              </a:ext>
            </a:extLst>
          </p:cNvPr>
          <p:cNvGrpSpPr/>
          <p:nvPr/>
        </p:nvGrpSpPr>
        <p:grpSpPr>
          <a:xfrm>
            <a:off x="6432549" y="2604792"/>
            <a:ext cx="326538" cy="32835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7" name="Freeform 497">
              <a:extLst>
                <a:ext uri="{FF2B5EF4-FFF2-40B4-BE49-F238E27FC236}">
                  <a16:creationId xmlns:a16="http://schemas.microsoft.com/office/drawing/2014/main" id="{483FE552-5298-4300-9935-3950079C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98">
              <a:extLst>
                <a:ext uri="{FF2B5EF4-FFF2-40B4-BE49-F238E27FC236}">
                  <a16:creationId xmlns:a16="http://schemas.microsoft.com/office/drawing/2014/main" id="{261287B7-B37E-48FD-820B-6D7B4727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9">
              <a:extLst>
                <a:ext uri="{FF2B5EF4-FFF2-40B4-BE49-F238E27FC236}">
                  <a16:creationId xmlns:a16="http://schemas.microsoft.com/office/drawing/2014/main" id="{BE9D08A0-7902-440A-BEBA-533E7403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0">
              <a:extLst>
                <a:ext uri="{FF2B5EF4-FFF2-40B4-BE49-F238E27FC236}">
                  <a16:creationId xmlns:a16="http://schemas.microsoft.com/office/drawing/2014/main" id="{6E5B3409-1D58-4533-9B22-F13AF5B7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1">
              <a:extLst>
                <a:ext uri="{FF2B5EF4-FFF2-40B4-BE49-F238E27FC236}">
                  <a16:creationId xmlns:a16="http://schemas.microsoft.com/office/drawing/2014/main" id="{BA476CDF-6000-4A82-B7FD-29D2D0BE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2">
              <a:extLst>
                <a:ext uri="{FF2B5EF4-FFF2-40B4-BE49-F238E27FC236}">
                  <a16:creationId xmlns:a16="http://schemas.microsoft.com/office/drawing/2014/main" id="{0147C5BD-61CA-4628-8367-314048E3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3">
              <a:extLst>
                <a:ext uri="{FF2B5EF4-FFF2-40B4-BE49-F238E27FC236}">
                  <a16:creationId xmlns:a16="http://schemas.microsoft.com/office/drawing/2014/main" id="{0FF8383D-0D7A-4AAD-A408-18E59F1F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4">
              <a:extLst>
                <a:ext uri="{FF2B5EF4-FFF2-40B4-BE49-F238E27FC236}">
                  <a16:creationId xmlns:a16="http://schemas.microsoft.com/office/drawing/2014/main" id="{6612DBB1-3A54-440E-A58E-87E6E92F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0062C-013B-4EF3-ACF5-D0CE17455920}"/>
              </a:ext>
            </a:extLst>
          </p:cNvPr>
          <p:cNvGrpSpPr/>
          <p:nvPr/>
        </p:nvGrpSpPr>
        <p:grpSpPr>
          <a:xfrm>
            <a:off x="7428195" y="4465961"/>
            <a:ext cx="344746" cy="310460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63" name="Freeform 1593">
              <a:extLst>
                <a:ext uri="{FF2B5EF4-FFF2-40B4-BE49-F238E27FC236}">
                  <a16:creationId xmlns:a16="http://schemas.microsoft.com/office/drawing/2014/main" id="{76FF1EED-307F-4692-9B4F-41300050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4">
              <a:extLst>
                <a:ext uri="{FF2B5EF4-FFF2-40B4-BE49-F238E27FC236}">
                  <a16:creationId xmlns:a16="http://schemas.microsoft.com/office/drawing/2014/main" id="{697F9CD6-B23E-45B5-8969-57F9790E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B8F460C3-8860-4B90-B8AE-726D593C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650" y="1488234"/>
            <a:ext cx="536600" cy="5366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433BDDA-BFBF-451C-B9B1-BE03D06160A6}"/>
              </a:ext>
            </a:extLst>
          </p:cNvPr>
          <p:cNvSpPr txBox="1"/>
          <p:nvPr/>
        </p:nvSpPr>
        <p:spPr>
          <a:xfrm>
            <a:off x="4363745" y="3699203"/>
            <a:ext cx="14942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Used a left Join in a </a:t>
            </a:r>
            <a:r>
              <a:rPr lang="en-US" sz="1400" dirty="0" err="1">
                <a:solidFill>
                  <a:schemeClr val="bg1"/>
                </a:solidFill>
              </a:rPr>
              <a:t>Jupyter</a:t>
            </a:r>
            <a:r>
              <a:rPr lang="en-US" sz="1400" dirty="0">
                <a:solidFill>
                  <a:schemeClr val="bg1"/>
                </a:solidFill>
              </a:rPr>
              <a:t> Notebook to add region to each entry - Pandas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1CB6C6-C630-4E41-88B9-0CD5CD6CBA05}"/>
              </a:ext>
            </a:extLst>
          </p:cNvPr>
          <p:cNvSpPr txBox="1"/>
          <p:nvPr/>
        </p:nvSpPr>
        <p:spPr>
          <a:xfrm>
            <a:off x="3372031" y="2154678"/>
            <a:ext cx="14942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Grouping in regions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DD05E1-5387-4CC4-8728-D941E37DFDBF}"/>
              </a:ext>
            </a:extLst>
          </p:cNvPr>
          <p:cNvSpPr txBox="1"/>
          <p:nvPr/>
        </p:nvSpPr>
        <p:spPr>
          <a:xfrm>
            <a:off x="5190980" y="5616468"/>
            <a:ext cx="17158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We now have a clean database with all the information we require for our </a:t>
            </a:r>
            <a:r>
              <a:rPr lang="en-US" sz="1400" dirty="0" err="1">
                <a:solidFill>
                  <a:schemeClr val="bg1"/>
                </a:solidFill>
              </a:rPr>
              <a:t>visualisations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Graphic 3" descr="Network">
            <a:extLst>
              <a:ext uri="{FF2B5EF4-FFF2-40B4-BE49-F238E27FC236}">
                <a16:creationId xmlns:a16="http://schemas.microsoft.com/office/drawing/2014/main" id="{5E81EFFA-42F7-44BB-8118-F8973560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9167" y="3126258"/>
            <a:ext cx="627130" cy="627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57EE4-EC0A-40B3-9CBF-907A5D8E8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363" y="2660013"/>
            <a:ext cx="4512530" cy="1971727"/>
          </a:xfrm>
          <a:prstGeom prst="rect">
            <a:avLst/>
          </a:prstGeom>
        </p:spPr>
      </p:pic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76EC524D-2E12-48D8-A476-CD030425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9484" y="5073202"/>
            <a:ext cx="536600" cy="5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7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226BD5-1F3F-4DC5-80EA-22D21D5F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2B88-9847-47C9-8D98-F771ACBD09BB}" type="datetime1">
              <a:rPr lang="en-US" smtClean="0">
                <a:solidFill>
                  <a:schemeClr val="tx1"/>
                </a:solidFill>
              </a:rPr>
              <a:t>4/15/2021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C87D96F-6C30-462E-AF8B-893B53C5A920}"/>
              </a:ext>
            </a:extLst>
          </p:cNvPr>
          <p:cNvSpPr/>
          <p:nvPr/>
        </p:nvSpPr>
        <p:spPr>
          <a:xfrm>
            <a:off x="4762500" y="2400300"/>
            <a:ext cx="2667000" cy="2667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Database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01A9F7B-5367-46EE-B245-EBBDBB58CB04}"/>
              </a:ext>
            </a:extLst>
          </p:cNvPr>
          <p:cNvSpPr/>
          <p:nvPr/>
        </p:nvSpPr>
        <p:spPr>
          <a:xfrm>
            <a:off x="4587240" y="2225040"/>
            <a:ext cx="3017520" cy="3017520"/>
          </a:xfrm>
          <a:prstGeom prst="diamon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D4BB5D4B-137F-4105-8E66-20186AABDB9F}"/>
              </a:ext>
            </a:extLst>
          </p:cNvPr>
          <p:cNvSpPr/>
          <p:nvPr/>
        </p:nvSpPr>
        <p:spPr>
          <a:xfrm>
            <a:off x="7429500" y="1414780"/>
            <a:ext cx="1620520" cy="1620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C079AD85-B033-44A1-86A7-04502C51D064}"/>
              </a:ext>
            </a:extLst>
          </p:cNvPr>
          <p:cNvSpPr/>
          <p:nvPr/>
        </p:nvSpPr>
        <p:spPr>
          <a:xfrm>
            <a:off x="3141980" y="1414780"/>
            <a:ext cx="1620520" cy="1620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31948FE-17F8-4F07-9769-CD539624E7C6}"/>
              </a:ext>
            </a:extLst>
          </p:cNvPr>
          <p:cNvSpPr/>
          <p:nvPr/>
        </p:nvSpPr>
        <p:spPr>
          <a:xfrm>
            <a:off x="7429500" y="4432300"/>
            <a:ext cx="1620520" cy="1620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AA13755E-DA59-424B-BF60-D83424E6ADA4}"/>
              </a:ext>
            </a:extLst>
          </p:cNvPr>
          <p:cNvSpPr/>
          <p:nvPr/>
        </p:nvSpPr>
        <p:spPr>
          <a:xfrm>
            <a:off x="3141980" y="4432300"/>
            <a:ext cx="1620520" cy="1620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6EB14-7DF3-4285-8229-7989E10F4A54}"/>
              </a:ext>
            </a:extLst>
          </p:cNvPr>
          <p:cNvSpPr txBox="1"/>
          <p:nvPr/>
        </p:nvSpPr>
        <p:spPr>
          <a:xfrm>
            <a:off x="647700" y="1609488"/>
            <a:ext cx="2319020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During development, we created a schema in PostgreSQL to import all the information from the previous steps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8234EB-9B14-4194-8ADC-8BE173983B2F}"/>
              </a:ext>
            </a:extLst>
          </p:cNvPr>
          <p:cNvSpPr txBox="1"/>
          <p:nvPr/>
        </p:nvSpPr>
        <p:spPr>
          <a:xfrm>
            <a:off x="647700" y="4996339"/>
            <a:ext cx="2319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Subsequently, an SQLite DB is used in the final app.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FEB969-1725-4FA3-9D8E-32D05E1A4AD6}"/>
              </a:ext>
            </a:extLst>
          </p:cNvPr>
          <p:cNvSpPr txBox="1"/>
          <p:nvPr/>
        </p:nvSpPr>
        <p:spPr>
          <a:xfrm>
            <a:off x="9225280" y="1855708"/>
            <a:ext cx="231902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We used Heroku to deploy our app and linked it to our </a:t>
            </a:r>
            <a:r>
              <a:rPr lang="en-US" sz="1600" dirty="0" err="1"/>
              <a:t>Github</a:t>
            </a:r>
            <a:r>
              <a:rPr lang="en-US" sz="1600" dirty="0"/>
              <a:t> repository.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049E5A-564E-4FE1-9A33-F5A0CDE03C04}"/>
              </a:ext>
            </a:extLst>
          </p:cNvPr>
          <p:cNvSpPr txBox="1"/>
          <p:nvPr/>
        </p:nvSpPr>
        <p:spPr>
          <a:xfrm>
            <a:off x="9225280" y="4996338"/>
            <a:ext cx="2319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Flask is used to build our web application.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CC87FE-8667-4CFA-AA1A-BD803D6363E5}"/>
              </a:ext>
            </a:extLst>
          </p:cNvPr>
          <p:cNvCxnSpPr/>
          <p:nvPr/>
        </p:nvCxnSpPr>
        <p:spPr>
          <a:xfrm>
            <a:off x="4424879" y="2657475"/>
            <a:ext cx="306229" cy="306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B2760-FEB3-457E-897A-59E9B4FE25D2}"/>
              </a:ext>
            </a:extLst>
          </p:cNvPr>
          <p:cNvCxnSpPr>
            <a:cxnSpLocks/>
          </p:cNvCxnSpPr>
          <p:nvPr/>
        </p:nvCxnSpPr>
        <p:spPr>
          <a:xfrm flipH="1">
            <a:off x="7460893" y="2657475"/>
            <a:ext cx="306229" cy="30622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13ED10-61E7-44A6-986D-5F92D0A69716}"/>
              </a:ext>
            </a:extLst>
          </p:cNvPr>
          <p:cNvCxnSpPr/>
          <p:nvPr/>
        </p:nvCxnSpPr>
        <p:spPr>
          <a:xfrm flipV="1">
            <a:off x="4424879" y="4503896"/>
            <a:ext cx="306229" cy="30622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B7FA92-76B5-4ABC-8340-0866C0338C5D}"/>
              </a:ext>
            </a:extLst>
          </p:cNvPr>
          <p:cNvCxnSpPr>
            <a:cxnSpLocks/>
          </p:cNvCxnSpPr>
          <p:nvPr/>
        </p:nvCxnSpPr>
        <p:spPr>
          <a:xfrm flipH="1" flipV="1">
            <a:off x="7460893" y="4503896"/>
            <a:ext cx="306229" cy="30622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7DA4DD-BD0E-420F-9E4E-8F367D78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52" y="2009775"/>
            <a:ext cx="419175" cy="359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CE702-4E60-4F3D-9284-89B4D06B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60" y="2009775"/>
            <a:ext cx="457200" cy="3905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14FBA1-C89D-44CC-8585-30D6D1E1E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06" y="4974608"/>
            <a:ext cx="1133641" cy="535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00CA86-62F1-49D7-B3FA-088AF4C92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13" y="4873228"/>
            <a:ext cx="692953" cy="6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AD76-B757-4031-AB29-7C13BA02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9A17-702F-4A12-A943-B57E31AD143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FRONT END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C87D96F-6C30-462E-AF8B-893B53C5A920}"/>
              </a:ext>
            </a:extLst>
          </p:cNvPr>
          <p:cNvSpPr/>
          <p:nvPr/>
        </p:nvSpPr>
        <p:spPr>
          <a:xfrm>
            <a:off x="4762500" y="2400300"/>
            <a:ext cx="2667000" cy="2667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Visualisations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01A9F7B-5367-46EE-B245-EBBDBB58CB04}"/>
              </a:ext>
            </a:extLst>
          </p:cNvPr>
          <p:cNvSpPr/>
          <p:nvPr/>
        </p:nvSpPr>
        <p:spPr>
          <a:xfrm>
            <a:off x="4587240" y="2225040"/>
            <a:ext cx="3017520" cy="3017520"/>
          </a:xfrm>
          <a:prstGeom prst="diamon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D4BB5D4B-137F-4105-8E66-20186AABDB9F}"/>
              </a:ext>
            </a:extLst>
          </p:cNvPr>
          <p:cNvSpPr/>
          <p:nvPr/>
        </p:nvSpPr>
        <p:spPr>
          <a:xfrm>
            <a:off x="7429500" y="1414780"/>
            <a:ext cx="1620520" cy="162052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C079AD85-B033-44A1-86A7-04502C51D064}"/>
              </a:ext>
            </a:extLst>
          </p:cNvPr>
          <p:cNvSpPr/>
          <p:nvPr/>
        </p:nvSpPr>
        <p:spPr>
          <a:xfrm>
            <a:off x="3141980" y="1414780"/>
            <a:ext cx="1620520" cy="162052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31948FE-17F8-4F07-9769-CD539624E7C6}"/>
              </a:ext>
            </a:extLst>
          </p:cNvPr>
          <p:cNvSpPr/>
          <p:nvPr/>
        </p:nvSpPr>
        <p:spPr>
          <a:xfrm>
            <a:off x="7429500" y="4432300"/>
            <a:ext cx="1620520" cy="162052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AA13755E-DA59-424B-BF60-D83424E6ADA4}"/>
              </a:ext>
            </a:extLst>
          </p:cNvPr>
          <p:cNvSpPr/>
          <p:nvPr/>
        </p:nvSpPr>
        <p:spPr>
          <a:xfrm>
            <a:off x="3141980" y="4432300"/>
            <a:ext cx="1620520" cy="162052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6EB14-7DF3-4285-8229-7989E10F4A54}"/>
              </a:ext>
            </a:extLst>
          </p:cNvPr>
          <p:cNvSpPr txBox="1"/>
          <p:nvPr/>
        </p:nvSpPr>
        <p:spPr>
          <a:xfrm>
            <a:off x="647700" y="2101930"/>
            <a:ext cx="23190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HTML for browser access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8234EB-9B14-4194-8ADC-8BE173983B2F}"/>
              </a:ext>
            </a:extLst>
          </p:cNvPr>
          <p:cNvSpPr txBox="1"/>
          <p:nvPr/>
        </p:nvSpPr>
        <p:spPr>
          <a:xfrm>
            <a:off x="233548" y="4750117"/>
            <a:ext cx="2733172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Leaflet and the </a:t>
            </a:r>
            <a:r>
              <a:rPr lang="en-US" sz="1600" dirty="0" err="1"/>
              <a:t>marker.cluster</a:t>
            </a:r>
            <a:r>
              <a:rPr lang="en-US" sz="1600" dirty="0"/>
              <a:t> plugin were used to create the interactive map of breweries.</a:t>
            </a:r>
          </a:p>
          <a:p>
            <a:pPr algn="r"/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FEB969-1725-4FA3-9D8E-32D05E1A4AD6}"/>
              </a:ext>
            </a:extLst>
          </p:cNvPr>
          <p:cNvSpPr txBox="1"/>
          <p:nvPr/>
        </p:nvSpPr>
        <p:spPr>
          <a:xfrm>
            <a:off x="9225280" y="2101929"/>
            <a:ext cx="23190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CSS for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049E5A-564E-4FE1-9A33-F5A0CDE03C04}"/>
              </a:ext>
            </a:extLst>
          </p:cNvPr>
          <p:cNvSpPr txBox="1"/>
          <p:nvPr/>
        </p:nvSpPr>
        <p:spPr>
          <a:xfrm>
            <a:off x="9225280" y="4996339"/>
            <a:ext cx="2319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/>
              <a:t>Both </a:t>
            </a:r>
            <a:r>
              <a:rPr lang="en-US" sz="1600" dirty="0" err="1"/>
              <a:t>visualisations</a:t>
            </a:r>
            <a:r>
              <a:rPr lang="en-US" sz="1600" dirty="0"/>
              <a:t> are written in JavaScript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CC87FE-8667-4CFA-AA1A-BD803D6363E5}"/>
              </a:ext>
            </a:extLst>
          </p:cNvPr>
          <p:cNvCxnSpPr/>
          <p:nvPr/>
        </p:nvCxnSpPr>
        <p:spPr>
          <a:xfrm>
            <a:off x="4424879" y="2657475"/>
            <a:ext cx="306229" cy="306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B2760-FEB3-457E-897A-59E9B4FE25D2}"/>
              </a:ext>
            </a:extLst>
          </p:cNvPr>
          <p:cNvCxnSpPr>
            <a:cxnSpLocks/>
          </p:cNvCxnSpPr>
          <p:nvPr/>
        </p:nvCxnSpPr>
        <p:spPr>
          <a:xfrm flipH="1">
            <a:off x="7460893" y="2657475"/>
            <a:ext cx="306229" cy="30622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13ED10-61E7-44A6-986D-5F92D0A69716}"/>
              </a:ext>
            </a:extLst>
          </p:cNvPr>
          <p:cNvCxnSpPr/>
          <p:nvPr/>
        </p:nvCxnSpPr>
        <p:spPr>
          <a:xfrm flipV="1">
            <a:off x="4424879" y="4503896"/>
            <a:ext cx="306229" cy="30622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B7FA92-76B5-4ABC-8340-0866C0338C5D}"/>
              </a:ext>
            </a:extLst>
          </p:cNvPr>
          <p:cNvCxnSpPr>
            <a:cxnSpLocks/>
          </p:cNvCxnSpPr>
          <p:nvPr/>
        </p:nvCxnSpPr>
        <p:spPr>
          <a:xfrm flipH="1" flipV="1">
            <a:off x="7460893" y="4503896"/>
            <a:ext cx="306229" cy="30622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5C47B1D-1D8A-4F5B-9108-2BB84D4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32" y="1832551"/>
            <a:ext cx="780315" cy="780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F3E1F1E-F762-4586-9B3D-87B6EC8E0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25" y="1884699"/>
            <a:ext cx="658470" cy="6584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7057A09-7B15-4DE5-9477-64A2BC9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343" y="5067300"/>
            <a:ext cx="1230897" cy="340864"/>
          </a:xfrm>
          <a:prstGeom prst="rect">
            <a:avLst/>
          </a:prstGeom>
        </p:spPr>
      </p:pic>
      <p:pic>
        <p:nvPicPr>
          <p:cNvPr id="1026" name="Picture 2" descr="Learn JavaScript in 15 Minutes – Career &amp; Internship Center | University of  Washington">
            <a:extLst>
              <a:ext uri="{FF2B5EF4-FFF2-40B4-BE49-F238E27FC236}">
                <a16:creationId xmlns:a16="http://schemas.microsoft.com/office/drawing/2014/main" id="{5AE7D0EB-C42B-4E3F-AA0D-088CFF52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549" y="4936564"/>
            <a:ext cx="686421" cy="7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FINAL PRODUCT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23F60A-1B1A-4DBC-B270-208261DE4768}"/>
              </a:ext>
            </a:extLst>
          </p:cNvPr>
          <p:cNvSpPr txBox="1"/>
          <p:nvPr/>
        </p:nvSpPr>
        <p:spPr>
          <a:xfrm>
            <a:off x="2676088" y="5844062"/>
            <a:ext cx="697125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/>
              <a:t>Filter-enabled charts showing percentage of </a:t>
            </a:r>
            <a:r>
              <a:rPr lang="en-US" sz="1600" dirty="0" err="1"/>
              <a:t>broweries</a:t>
            </a:r>
            <a:r>
              <a:rPr lang="en-US" sz="1600" dirty="0"/>
              <a:t> in a given region (or the whole country!) and , when a region is selected, number of breweries per state.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3C101-02FA-4E9B-8E82-50B6DC30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408" y="1548000"/>
            <a:ext cx="5140216" cy="37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5B4481-4E0C-4340-A7F7-1FE0A21F5A78}"/>
              </a:ext>
            </a:extLst>
          </p:cNvPr>
          <p:cNvSpPr txBox="1"/>
          <p:nvPr/>
        </p:nvSpPr>
        <p:spPr>
          <a:xfrm>
            <a:off x="4073236" y="1201397"/>
            <a:ext cx="404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hlinkClick r:id="rId3"/>
              </a:rPr>
              <a:t>https://next-brewery.herokuapp.com/</a:t>
            </a:r>
            <a:endParaRPr lang="en-AU" b="1" dirty="0"/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00964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E9FCC-764E-4208-8E31-793673045B14}"/>
              </a:ext>
            </a:extLst>
          </p:cNvPr>
          <p:cNvSpPr txBox="1"/>
          <p:nvPr/>
        </p:nvSpPr>
        <p:spPr>
          <a:xfrm>
            <a:off x="981075" y="476389"/>
            <a:ext cx="102298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FINAL PRODUCT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DFF3C-9DF6-4807-BB2E-BC6FC9D5B936}"/>
              </a:ext>
            </a:extLst>
          </p:cNvPr>
          <p:cNvGrpSpPr/>
          <p:nvPr/>
        </p:nvGrpSpPr>
        <p:grpSpPr>
          <a:xfrm flipH="1">
            <a:off x="5528544" y="209489"/>
            <a:ext cx="1134913" cy="229001"/>
            <a:chOff x="4629150" y="-2190750"/>
            <a:chExt cx="3508236" cy="707886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CCBF3BED-838A-4B4F-A38D-8006ABAFE724}"/>
                </a:ext>
              </a:extLst>
            </p:cNvPr>
            <p:cNvSpPr/>
            <p:nvPr/>
          </p:nvSpPr>
          <p:spPr>
            <a:xfrm>
              <a:off x="4629150" y="-2190750"/>
              <a:ext cx="707886" cy="707886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DD665D1-3FA9-4808-AC2D-F56A73E718ED}"/>
                </a:ext>
              </a:extLst>
            </p:cNvPr>
            <p:cNvSpPr/>
            <p:nvPr/>
          </p:nvSpPr>
          <p:spPr>
            <a:xfrm>
              <a:off x="5562600" y="-2190750"/>
              <a:ext cx="707886" cy="707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E93FCB1-FCBA-4444-A4C0-52C598507A97}"/>
                </a:ext>
              </a:extLst>
            </p:cNvPr>
            <p:cNvSpPr/>
            <p:nvPr/>
          </p:nvSpPr>
          <p:spPr>
            <a:xfrm>
              <a:off x="6496050" y="-2190750"/>
              <a:ext cx="707886" cy="7078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818B12F0-31DD-4CD4-A806-5DBC30D3E154}"/>
                </a:ext>
              </a:extLst>
            </p:cNvPr>
            <p:cNvSpPr/>
            <p:nvPr/>
          </p:nvSpPr>
          <p:spPr>
            <a:xfrm>
              <a:off x="7429500" y="-2190750"/>
              <a:ext cx="707886" cy="7078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3E66821-25B1-42CF-9419-F4382E6ABA20}"/>
              </a:ext>
            </a:extLst>
          </p:cNvPr>
          <p:cNvSpPr txBox="1"/>
          <p:nvPr/>
        </p:nvSpPr>
        <p:spPr>
          <a:xfrm>
            <a:off x="2676088" y="5720952"/>
            <a:ext cx="6971251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 err="1"/>
              <a:t>Clustermap</a:t>
            </a:r>
            <a:r>
              <a:rPr lang="en-US" sz="1600" dirty="0"/>
              <a:t>, showing brewery locations. It aggregates number of breweries, with </a:t>
            </a:r>
            <a:r>
              <a:rPr lang="en-US" sz="1600" dirty="0" err="1"/>
              <a:t>colour</a:t>
            </a:r>
            <a:r>
              <a:rPr lang="en-US" sz="1600" dirty="0"/>
              <a:t> visually indicating the number. Upon zooming, location of breweries in each subregion can be visualized.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0E5DB-6E54-48BE-AA15-48E06F80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3" y="1575000"/>
            <a:ext cx="7058480" cy="370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9EC178-CA2D-4605-A108-077F15F29B81}"/>
              </a:ext>
            </a:extLst>
          </p:cNvPr>
          <p:cNvSpPr txBox="1"/>
          <p:nvPr/>
        </p:nvSpPr>
        <p:spPr>
          <a:xfrm>
            <a:off x="4073236" y="1222174"/>
            <a:ext cx="404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hlinkClick r:id="rId3"/>
              </a:rPr>
              <a:t>https://next-brewery.herokuapp.com/</a:t>
            </a:r>
            <a:endParaRPr lang="en-AU" b="1" dirty="0"/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595933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B41C"/>
      </a:accent1>
      <a:accent2>
        <a:srgbClr val="EDC11A"/>
      </a:accent2>
      <a:accent3>
        <a:srgbClr val="EC3014"/>
      </a:accent3>
      <a:accent4>
        <a:srgbClr val="024852"/>
      </a:accent4>
      <a:accent5>
        <a:srgbClr val="4BB41C"/>
      </a:accent5>
      <a:accent6>
        <a:srgbClr val="EDC11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590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Franz Kiel</cp:lastModifiedBy>
  <cp:revision>89</cp:revision>
  <dcterms:created xsi:type="dcterms:W3CDTF">2018-05-03T04:00:00Z</dcterms:created>
  <dcterms:modified xsi:type="dcterms:W3CDTF">2021-04-15T07:59:14Z</dcterms:modified>
</cp:coreProperties>
</file>